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0" r:id="rId14"/>
    <p:sldId id="269" r:id="rId15"/>
    <p:sldId id="271" r:id="rId16"/>
    <p:sldId id="25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0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3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5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91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0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6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12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95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5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94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A6A31-D267-114A-9B15-981A15EF9807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B3C81-DBFC-0F4B-A528-8B33C06335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568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opoLzvh5j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irkby/MachineLearningStatistics" TargetMode="External"/><Relationship Id="rId2" Type="http://schemas.openxmlformats.org/officeDocument/2006/relationships/hyperlink" Target="https://www.seas.upenn.edu/~cis519/fall2017/lectures/01_introduction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D152F-E1D7-904B-A8D9-8AB0055F0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INFO801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3E46D1-5F6C-0449-B514-AD939D899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Machine Learning Intro</a:t>
            </a:r>
          </a:p>
          <a:p>
            <a:r>
              <a:rPr lang="fr-FR" dirty="0"/>
              <a:t>Thomas </a:t>
            </a:r>
            <a:r>
              <a:rPr lang="fr-FR" dirty="0" err="1"/>
              <a:t>Vuillaume</a:t>
            </a:r>
            <a:r>
              <a:rPr lang="fr-FR" dirty="0"/>
              <a:t>, 2020 </a:t>
            </a:r>
          </a:p>
        </p:txBody>
      </p:sp>
    </p:spTree>
    <p:extLst>
      <p:ext uri="{BB962C8B-B14F-4D97-AF65-F5344CB8AC3E}">
        <p14:creationId xmlns:p14="http://schemas.microsoft.com/office/powerpoint/2010/main" val="410631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7EB49-BEE0-2D43-B74E-891F9BD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B333-925A-5B46-9A54-32CA9005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Regression</a:t>
            </a:r>
            <a:r>
              <a:rPr lang="fr-FR" dirty="0"/>
              <a:t>: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f, 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f(X) = Y</a:t>
            </a:r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Classification,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model to </a:t>
            </a:r>
            <a:r>
              <a:rPr lang="fr-FR" dirty="0" err="1"/>
              <a:t>classify</a:t>
            </a:r>
            <a:r>
              <a:rPr lang="fr-FR" dirty="0"/>
              <a:t> in a </a:t>
            </a:r>
            <a:r>
              <a:rPr lang="fr-FR" b="1" dirty="0" err="1"/>
              <a:t>discrete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br>
              <a:rPr lang="fr-FR" dirty="0"/>
            </a:b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person</a:t>
            </a:r>
            <a:r>
              <a:rPr lang="fr-FR" dirty="0"/>
              <a:t> a man or a </a:t>
            </a:r>
            <a:r>
              <a:rPr lang="fr-FR" dirty="0" err="1"/>
              <a:t>woman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4CDB9F-FF46-1C4D-9A4C-33A221A7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28" y="1235170"/>
            <a:ext cx="4590288" cy="30372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C818D6E-FBBA-6D41-8252-6D4A2B6A3B6A}"/>
              </a:ext>
            </a:extLst>
          </p:cNvPr>
          <p:cNvSpPr/>
          <p:nvPr/>
        </p:nvSpPr>
        <p:spPr>
          <a:xfrm>
            <a:off x="405384" y="3742944"/>
            <a:ext cx="865632" cy="74623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6451ED-4C43-9F48-BD0E-447F3AC5D78C}"/>
              </a:ext>
            </a:extLst>
          </p:cNvPr>
          <p:cNvSpPr txBox="1"/>
          <p:nvPr/>
        </p:nvSpPr>
        <p:spPr>
          <a:xfrm>
            <a:off x="1371600" y="3885228"/>
            <a:ext cx="391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multi-</a:t>
            </a:r>
            <a:r>
              <a:rPr lang="fr-FR" sz="2400" dirty="0" err="1"/>
              <a:t>dimensional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904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9C328-4B3F-DE46-A3FB-4D9BA32C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FE53D-FCE3-FC4A-BDE5-F2DF00FC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(x1,x2,x3,x4,…) – </a:t>
            </a:r>
            <a:r>
              <a:rPr lang="fr-FR" dirty="0" err="1"/>
              <a:t>find</a:t>
            </a:r>
            <a:r>
              <a:rPr lang="fr-FR" dirty="0"/>
              <a:t> a structure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x’s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clustering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9C0D4E-4854-CF4F-A58C-2DB2F23B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08" y="2687638"/>
            <a:ext cx="4508341" cy="301307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137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5F2381-0F30-FD41-8787-77DB5C45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9F5E5-1CF2-3247-B1B3-359DC449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sequence</a:t>
            </a:r>
            <a:r>
              <a:rPr lang="fr-FR" dirty="0"/>
              <a:t> of states and actions </a:t>
            </a:r>
            <a:r>
              <a:rPr lang="fr-FR" dirty="0" err="1"/>
              <a:t>with</a:t>
            </a:r>
            <a:r>
              <a:rPr lang="fr-FR" dirty="0"/>
              <a:t> (</a:t>
            </a:r>
            <a:r>
              <a:rPr lang="fr-FR" dirty="0" err="1"/>
              <a:t>delayed</a:t>
            </a:r>
            <a:r>
              <a:rPr lang="fr-FR" dirty="0"/>
              <a:t>) </a:t>
            </a:r>
            <a:r>
              <a:rPr lang="fr-FR" dirty="0" err="1"/>
              <a:t>rewards</a:t>
            </a:r>
            <a:r>
              <a:rPr lang="fr-FR" dirty="0"/>
              <a:t>, output a </a:t>
            </a:r>
            <a:r>
              <a:rPr lang="fr-FR" dirty="0" err="1"/>
              <a:t>policy</a:t>
            </a:r>
            <a:r>
              <a:rPr lang="fr-FR" dirty="0"/>
              <a:t> (= </a:t>
            </a:r>
            <a:r>
              <a:rPr lang="fr-FR" dirty="0" err="1"/>
              <a:t>what</a:t>
            </a:r>
            <a:r>
              <a:rPr lang="fr-FR" dirty="0"/>
              <a:t> to do at </a:t>
            </a:r>
            <a:r>
              <a:rPr lang="fr-FR" dirty="0" err="1"/>
              <a:t>each</a:t>
            </a:r>
            <a:r>
              <a:rPr lang="fr-FR" dirty="0"/>
              <a:t> state)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Basic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learning</a:t>
            </a:r>
            <a:r>
              <a:rPr lang="fr-FR" dirty="0"/>
              <a:t> a </a:t>
            </a:r>
            <a:r>
              <a:rPr lang="fr-FR" dirty="0" err="1"/>
              <a:t>game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GO. There </a:t>
            </a:r>
            <a:r>
              <a:rPr lang="fr-FR" dirty="0" err="1"/>
              <a:t>is</a:t>
            </a:r>
            <a:r>
              <a:rPr lang="fr-FR" dirty="0"/>
              <a:t> a state (the </a:t>
            </a:r>
            <a:r>
              <a:rPr lang="fr-FR" dirty="0" err="1"/>
              <a:t>board</a:t>
            </a:r>
            <a:r>
              <a:rPr lang="fr-FR" dirty="0"/>
              <a:t>), </a:t>
            </a:r>
            <a:r>
              <a:rPr lang="fr-FR" dirty="0" err="1"/>
              <a:t>some</a:t>
            </a:r>
            <a:r>
              <a:rPr lang="fr-FR" dirty="0"/>
              <a:t> possible actions (</a:t>
            </a:r>
            <a:r>
              <a:rPr lang="fr-FR" dirty="0" err="1"/>
              <a:t>dictated</a:t>
            </a:r>
            <a:r>
              <a:rPr lang="fr-FR" dirty="0"/>
              <a:t> by the </a:t>
            </a:r>
            <a:r>
              <a:rPr lang="fr-FR" dirty="0" err="1"/>
              <a:t>rules</a:t>
            </a:r>
            <a:r>
              <a:rPr lang="fr-FR" dirty="0"/>
              <a:t>) and a the end a </a:t>
            </a:r>
            <a:r>
              <a:rPr lang="fr-FR" dirty="0" err="1"/>
              <a:t>reward</a:t>
            </a:r>
            <a:r>
              <a:rPr lang="fr-FR" dirty="0"/>
              <a:t> (</a:t>
            </a:r>
            <a:r>
              <a:rPr lang="fr-FR" dirty="0" err="1"/>
              <a:t>win</a:t>
            </a:r>
            <a:r>
              <a:rPr lang="fr-FR" dirty="0"/>
              <a:t> or </a:t>
            </a:r>
            <a:r>
              <a:rPr lang="fr-FR" dirty="0" err="1"/>
              <a:t>loose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hide</a:t>
            </a:r>
            <a:r>
              <a:rPr lang="fr-FR" dirty="0"/>
              <a:t> and </a:t>
            </a:r>
            <a:r>
              <a:rPr lang="fr-FR" dirty="0" err="1"/>
              <a:t>seek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https://www.youtube.com/watch?v=kopoLzvh5jY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51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49AA8-FD72-8A44-9C21-A030C8E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new.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5190F6-869A-7D48-8D8E-F1967D6A0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 !</a:t>
            </a:r>
          </a:p>
          <a:p>
            <a:pPr lvl="1"/>
            <a:r>
              <a:rPr lang="fr-FR" dirty="0"/>
              <a:t>First </a:t>
            </a:r>
            <a:r>
              <a:rPr lang="fr-FR" dirty="0" err="1"/>
              <a:t>developments</a:t>
            </a:r>
            <a:r>
              <a:rPr lang="fr-FR" dirty="0"/>
              <a:t> in the 50’s and 60’s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Samual’s</a:t>
            </a:r>
            <a:r>
              <a:rPr lang="fr-FR" dirty="0"/>
              <a:t> </a:t>
            </a:r>
            <a:r>
              <a:rPr lang="fr-FR" dirty="0" err="1"/>
              <a:t>checker</a:t>
            </a:r>
            <a:r>
              <a:rPr lang="fr-FR" dirty="0"/>
              <a:t> </a:t>
            </a:r>
            <a:r>
              <a:rPr lang="fr-FR" dirty="0" err="1"/>
              <a:t>player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Even</a:t>
            </a:r>
            <a:r>
              <a:rPr lang="fr-FR" dirty="0"/>
              <a:t> neural network and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basic </a:t>
            </a:r>
            <a:r>
              <a:rPr lang="fr-FR" dirty="0" err="1"/>
              <a:t>ideas</a:t>
            </a:r>
            <a:r>
              <a:rPr lang="fr-FR" dirty="0"/>
              <a:t> go back to the 60’s  (perceptron)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aggregation</a:t>
            </a:r>
            <a:r>
              <a:rPr lang="fr-FR" dirty="0"/>
              <a:t> of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quantities</a:t>
            </a:r>
            <a:r>
              <a:rPr lang="fr-FR" dirty="0"/>
              <a:t> of data in the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,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increase</a:t>
            </a:r>
            <a:r>
              <a:rPr lang="fr-FR" dirty="0"/>
              <a:t> of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capacities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boom</a:t>
            </a:r>
          </a:p>
        </p:txBody>
      </p:sp>
    </p:spTree>
    <p:extLst>
      <p:ext uri="{BB962C8B-B14F-4D97-AF65-F5344CB8AC3E}">
        <p14:creationId xmlns:p14="http://schemas.microsoft.com/office/powerpoint/2010/main" val="352218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420D6-275E-354F-BE34-34EFF8C8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Disclaimer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A4C88-FA2B-AE44-B959-EBF79EE9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At the end, machine </a:t>
            </a:r>
            <a:r>
              <a:rPr lang="fr-FR" sz="3200" dirty="0" err="1"/>
              <a:t>learning</a:t>
            </a:r>
            <a:r>
              <a:rPr lang="fr-FR" sz="3200" dirty="0"/>
              <a:t> </a:t>
            </a:r>
            <a:r>
              <a:rPr lang="fr-FR" sz="3200" dirty="0" err="1"/>
              <a:t>algorithms</a:t>
            </a:r>
            <a:r>
              <a:rPr lang="fr-FR" sz="3200" dirty="0"/>
              <a:t> are </a:t>
            </a:r>
            <a:r>
              <a:rPr lang="fr-FR" sz="3200" dirty="0" err="1"/>
              <a:t>powerful</a:t>
            </a:r>
            <a:r>
              <a:rPr lang="fr-FR" sz="3200" dirty="0"/>
              <a:t> </a:t>
            </a:r>
            <a:r>
              <a:rPr lang="fr-FR" sz="3200" dirty="0" err="1"/>
              <a:t>statistical</a:t>
            </a:r>
            <a:r>
              <a:rPr lang="fr-FR" sz="3200" dirty="0"/>
              <a:t> </a:t>
            </a:r>
            <a:r>
              <a:rPr lang="fr-FR" sz="3200" dirty="0" err="1"/>
              <a:t>algorithms</a:t>
            </a:r>
            <a:r>
              <a:rPr lang="fr-FR" sz="3200" dirty="0"/>
              <a:t>,</a:t>
            </a:r>
            <a:br>
              <a:rPr lang="fr-FR" sz="3200" dirty="0"/>
            </a:b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still</a:t>
            </a:r>
            <a:r>
              <a:rPr lang="fr-FR" sz="3200" dirty="0"/>
              <a:t> </a:t>
            </a:r>
            <a:r>
              <a:rPr lang="fr-FR" sz="3200" dirty="0" err="1"/>
              <a:t>don’t</a:t>
            </a:r>
            <a:r>
              <a:rPr lang="fr-FR" sz="3200" dirty="0"/>
              <a:t> know how to </a:t>
            </a:r>
            <a:r>
              <a:rPr lang="fr-FR" sz="3200" dirty="0" err="1"/>
              <a:t>make</a:t>
            </a:r>
            <a:r>
              <a:rPr lang="fr-FR" sz="3200" dirty="0"/>
              <a:t> « </a:t>
            </a:r>
            <a:r>
              <a:rPr lang="fr-FR" sz="3200" dirty="0" err="1"/>
              <a:t>true</a:t>
            </a:r>
            <a:r>
              <a:rPr lang="fr-FR" sz="3200" dirty="0"/>
              <a:t> » </a:t>
            </a:r>
            <a:r>
              <a:rPr lang="fr-FR" sz="3200" dirty="0" err="1"/>
              <a:t>learning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7023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12F9D-4FC2-DA43-B268-AF23808D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course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92D522-0D8B-1842-B0D6-BF102254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clustering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regression</a:t>
            </a:r>
            <a:r>
              <a:rPr lang="fr-FR" dirty="0"/>
              <a:t> and classification</a:t>
            </a:r>
          </a:p>
          <a:p>
            <a:endParaRPr lang="fr-FR" dirty="0"/>
          </a:p>
          <a:p>
            <a:r>
              <a:rPr lang="fr-FR" dirty="0" err="1"/>
              <a:t>Opening</a:t>
            </a:r>
            <a:r>
              <a:rPr lang="fr-FR" dirty="0"/>
              <a:t> on </a:t>
            </a:r>
            <a:r>
              <a:rPr lang="fr-FR" dirty="0" err="1"/>
              <a:t>dimensionality</a:t>
            </a:r>
            <a:r>
              <a:rPr lang="fr-FR" dirty="0"/>
              <a:t> </a:t>
            </a:r>
            <a:r>
              <a:rPr lang="fr-FR" dirty="0" err="1"/>
              <a:t>reduction</a:t>
            </a:r>
            <a:r>
              <a:rPr lang="fr-FR" dirty="0"/>
              <a:t> and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94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7356D-DB20-0643-8CD7-C292623F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7617E1-BCF5-C44B-9729-F8169AF5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Eric</a:t>
            </a:r>
            <a:r>
              <a:rPr lang="fr-FR" dirty="0"/>
              <a:t> </a:t>
            </a:r>
            <a:r>
              <a:rPr lang="fr-FR" dirty="0" err="1"/>
              <a:t>Eaton</a:t>
            </a:r>
            <a:r>
              <a:rPr lang="fr-FR" dirty="0"/>
              <a:t>, </a:t>
            </a:r>
            <a:r>
              <a:rPr lang="fr-FR" dirty="0">
                <a:hlinkClick r:id="rId2"/>
              </a:rPr>
              <a:t>https://www.seas.upenn.edu/~cis519/fall2017/lectures/01_introduction.pdf</a:t>
            </a:r>
            <a:endParaRPr lang="fr-FR" dirty="0"/>
          </a:p>
          <a:p>
            <a:r>
              <a:rPr lang="fr-FR" dirty="0"/>
              <a:t>David </a:t>
            </a:r>
            <a:r>
              <a:rPr lang="fr-FR" dirty="0" err="1"/>
              <a:t>Kirkby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https://github.com/dkirkby/MachineLearningStatistics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Wikipedia</a:t>
            </a:r>
            <a:r>
              <a:rPr lang="fr-FR" dirty="0"/>
              <a:t> pages for </a:t>
            </a:r>
            <a:r>
              <a:rPr lang="fr-FR" dirty="0" err="1"/>
              <a:t>diagrams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39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34C9E-1904-3048-96EC-3C1289F9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DDE9D-91D5-5844-BBED-E9112012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“Learning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by </a:t>
            </a:r>
            <a:r>
              <a:rPr lang="fr-FR" dirty="0" err="1"/>
              <a:t>which</a:t>
            </a:r>
            <a:r>
              <a:rPr lang="fr-FR" dirty="0"/>
              <a:t> a system </a:t>
            </a:r>
            <a:r>
              <a:rPr lang="fr-FR" dirty="0" err="1"/>
              <a:t>improves</a:t>
            </a:r>
            <a:r>
              <a:rPr lang="fr-FR" dirty="0"/>
              <a:t> performance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.” - Herbert Simon </a:t>
            </a:r>
          </a:p>
          <a:p>
            <a:endParaRPr lang="fr-FR" dirty="0"/>
          </a:p>
          <a:p>
            <a:r>
              <a:rPr lang="fr-FR" dirty="0" err="1"/>
              <a:t>Definition</a:t>
            </a:r>
            <a:r>
              <a:rPr lang="fr-FR" dirty="0"/>
              <a:t> by Tom Mitchell (1998): Machine Learning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performance P</a:t>
            </a:r>
          </a:p>
          <a:p>
            <a:pPr lvl="1"/>
            <a:r>
              <a:rPr lang="fr-FR" dirty="0"/>
              <a:t>at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</a:t>
            </a:r>
            <a:endParaRPr lang="fr-FR" dirty="0"/>
          </a:p>
          <a:p>
            <a:pPr lvl="1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E</a:t>
            </a:r>
          </a:p>
          <a:p>
            <a:pPr lvl="1"/>
            <a:endParaRPr lang="fr-FR" dirty="0"/>
          </a:p>
          <a:p>
            <a:r>
              <a:rPr lang="fr-FR" dirty="0"/>
              <a:t>A </a:t>
            </a:r>
            <a:r>
              <a:rPr lang="fr-FR" dirty="0" err="1"/>
              <a:t>well-defined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by &lt;P, </a:t>
            </a:r>
            <a:r>
              <a:rPr lang="fr-FR" dirty="0" err="1"/>
              <a:t>T</a:t>
            </a:r>
            <a:r>
              <a:rPr lang="fr-FR" dirty="0"/>
              <a:t>, E&gt;</a:t>
            </a:r>
          </a:p>
        </p:txBody>
      </p:sp>
    </p:spTree>
    <p:extLst>
      <p:ext uri="{BB962C8B-B14F-4D97-AF65-F5344CB8AC3E}">
        <p14:creationId xmlns:p14="http://schemas.microsoft.com/office/powerpoint/2010/main" val="135385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7A568-CC9B-D748-8F46-712BC82E7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6448"/>
            <a:ext cx="10515600" cy="5640515"/>
          </a:xfrm>
        </p:spPr>
        <p:txBody>
          <a:bodyPr/>
          <a:lstStyle/>
          <a:p>
            <a:r>
              <a:rPr lang="fr-FR" dirty="0" err="1"/>
              <a:t>Traditional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: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DATA + PROGRAM </a:t>
            </a:r>
            <a:r>
              <a:rPr lang="fr-FR" dirty="0">
                <a:sym typeface="Wingdings" pitchFamily="2" charset="2"/>
              </a:rPr>
              <a:t> OUTPUT</a:t>
            </a:r>
          </a:p>
          <a:p>
            <a:pPr marL="0" indent="0" algn="ctr">
              <a:buNone/>
            </a:pPr>
            <a:endParaRPr lang="fr-FR" dirty="0">
              <a:sym typeface="Wingdings" pitchFamily="2" charset="2"/>
            </a:endParaRPr>
          </a:p>
          <a:p>
            <a:pPr marL="0" indent="0" algn="ctr">
              <a:buNone/>
            </a:pP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Machine Learning:</a:t>
            </a:r>
          </a:p>
          <a:p>
            <a:endParaRPr lang="fr-FR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fr-FR" dirty="0">
                <a:sym typeface="Wingdings" pitchFamily="2" charset="2"/>
              </a:rPr>
              <a:t>DATA + OUTPUT  PROGRAM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85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142AC-5B6A-6F4E-A266-B46DB4BD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DFD6C-AA15-3F4F-A7B6-A8AC99E3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</a:t>
            </a:r>
            <a:r>
              <a:rPr lang="fr-FR" dirty="0" err="1"/>
              <a:t>underlying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model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how to program a computer to do a </a:t>
            </a:r>
            <a:r>
              <a:rPr lang="fr-FR" dirty="0" err="1"/>
              <a:t>task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Models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customized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But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program </a:t>
            </a:r>
            <a:r>
              <a:rPr lang="fr-FR" dirty="0" err="1"/>
              <a:t>it</a:t>
            </a:r>
            <a:r>
              <a:rPr lang="fr-FR" dirty="0"/>
              <a:t> or model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physical</a:t>
            </a:r>
            <a:r>
              <a:rPr lang="fr-FR" dirty="0"/>
              <a:t> model,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best </a:t>
            </a:r>
            <a:r>
              <a:rPr lang="fr-FR" dirty="0" err="1"/>
              <a:t>approach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68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2E732-58E5-FB4B-8C11-EF75768E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hand </a:t>
            </a:r>
            <a:r>
              <a:rPr lang="fr-FR" dirty="0" err="1"/>
              <a:t>writing</a:t>
            </a:r>
            <a:r>
              <a:rPr lang="fr-FR" dirty="0"/>
              <a:t> recognition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820D8-4F28-B641-9E98-3E9E9B98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728" y="1690689"/>
            <a:ext cx="5148072" cy="4486274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a « 2 » ? 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« 1 » ?</a:t>
            </a:r>
          </a:p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program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?</a:t>
            </a:r>
          </a:p>
          <a:p>
            <a:r>
              <a:rPr lang="fr-FR" dirty="0"/>
              <a:t>How do </a:t>
            </a:r>
            <a:r>
              <a:rPr lang="fr-FR" dirty="0" err="1"/>
              <a:t>you</a:t>
            </a:r>
            <a:r>
              <a:rPr lang="fr-FR" dirty="0"/>
              <a:t> program to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variability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D2A3F0-4455-4D41-8CD8-947ED276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52924" cy="2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1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996484-13DD-7747-A78F-A820958D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F9BA2-B632-4845-91AA-87913081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68"/>
            <a:ext cx="10515600" cy="5120639"/>
          </a:xfrm>
        </p:spPr>
        <p:txBody>
          <a:bodyPr>
            <a:normAutofit/>
          </a:bodyPr>
          <a:lstStyle/>
          <a:p>
            <a:r>
              <a:rPr lang="fr-FR" dirty="0" err="1"/>
              <a:t>Recognizing</a:t>
            </a:r>
            <a:r>
              <a:rPr lang="fr-FR" dirty="0"/>
              <a:t> patterns: </a:t>
            </a:r>
          </a:p>
          <a:p>
            <a:pPr lvl="1"/>
            <a:r>
              <a:rPr lang="fr-FR" dirty="0"/>
              <a:t>Facial </a:t>
            </a:r>
            <a:r>
              <a:rPr lang="fr-FR" dirty="0" err="1"/>
              <a:t>identities</a:t>
            </a:r>
            <a:r>
              <a:rPr lang="fr-FR" dirty="0"/>
              <a:t> or facial expressions </a:t>
            </a:r>
          </a:p>
          <a:p>
            <a:pPr lvl="1"/>
            <a:r>
              <a:rPr lang="fr-FR" dirty="0" err="1"/>
              <a:t>Handwritten</a:t>
            </a:r>
            <a:r>
              <a:rPr lang="fr-FR" dirty="0"/>
              <a:t> or </a:t>
            </a:r>
            <a:r>
              <a:rPr lang="fr-FR" dirty="0" err="1"/>
              <a:t>spoken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Medical</a:t>
            </a:r>
            <a:r>
              <a:rPr lang="fr-FR" dirty="0"/>
              <a:t> images</a:t>
            </a:r>
          </a:p>
          <a:p>
            <a:r>
              <a:rPr lang="fr-FR" dirty="0" err="1"/>
              <a:t>Generating</a:t>
            </a:r>
            <a:r>
              <a:rPr lang="fr-FR" dirty="0"/>
              <a:t> patterns:</a:t>
            </a:r>
          </a:p>
          <a:p>
            <a:pPr lvl="1"/>
            <a:r>
              <a:rPr lang="fr-FR" dirty="0" err="1"/>
              <a:t>Generating</a:t>
            </a:r>
            <a:r>
              <a:rPr lang="fr-FR" dirty="0"/>
              <a:t> images or motion </a:t>
            </a:r>
            <a:r>
              <a:rPr lang="fr-FR" dirty="0" err="1"/>
              <a:t>sequences</a:t>
            </a:r>
            <a:endParaRPr lang="fr-FR" dirty="0"/>
          </a:p>
          <a:p>
            <a:r>
              <a:rPr lang="fr-FR" dirty="0" err="1"/>
              <a:t>Recognizing</a:t>
            </a:r>
            <a:r>
              <a:rPr lang="fr-FR" dirty="0"/>
              <a:t> anomalies: </a:t>
            </a:r>
          </a:p>
          <a:p>
            <a:pPr lvl="1"/>
            <a:r>
              <a:rPr lang="fr-FR" dirty="0" err="1"/>
              <a:t>Unusual</a:t>
            </a:r>
            <a:r>
              <a:rPr lang="fr-FR" dirty="0"/>
              <a:t> </a:t>
            </a:r>
            <a:r>
              <a:rPr lang="fr-FR" dirty="0" err="1"/>
              <a:t>credit</a:t>
            </a:r>
            <a:r>
              <a:rPr lang="fr-FR" dirty="0"/>
              <a:t> </a:t>
            </a:r>
            <a:r>
              <a:rPr lang="fr-FR" dirty="0" err="1"/>
              <a:t>card</a:t>
            </a:r>
            <a:r>
              <a:rPr lang="fr-FR" dirty="0"/>
              <a:t> transactions</a:t>
            </a:r>
          </a:p>
          <a:p>
            <a:pPr lvl="1"/>
            <a:r>
              <a:rPr lang="fr-FR" dirty="0" err="1"/>
              <a:t>Unusual</a:t>
            </a:r>
            <a:r>
              <a:rPr lang="fr-FR" dirty="0"/>
              <a:t> patterns of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readings</a:t>
            </a:r>
            <a:r>
              <a:rPr lang="fr-FR" dirty="0"/>
              <a:t> in a </a:t>
            </a:r>
            <a:r>
              <a:rPr lang="fr-FR" dirty="0" err="1"/>
              <a:t>nuclear</a:t>
            </a:r>
            <a:r>
              <a:rPr lang="fr-FR" dirty="0"/>
              <a:t> power plant</a:t>
            </a:r>
          </a:p>
          <a:p>
            <a:r>
              <a:rPr lang="fr-FR" dirty="0" err="1"/>
              <a:t>Prediction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Future stock </a:t>
            </a:r>
            <a:r>
              <a:rPr lang="fr-FR" dirty="0" err="1"/>
              <a:t>prices</a:t>
            </a:r>
            <a:r>
              <a:rPr lang="fr-FR" dirty="0"/>
              <a:t> or </a:t>
            </a:r>
            <a:r>
              <a:rPr lang="fr-FR" dirty="0" err="1"/>
              <a:t>currency</a:t>
            </a:r>
            <a:r>
              <a:rPr lang="fr-FR" dirty="0"/>
              <a:t> exchange rates </a:t>
            </a:r>
          </a:p>
        </p:txBody>
      </p:sp>
    </p:spTree>
    <p:extLst>
      <p:ext uri="{BB962C8B-B14F-4D97-AF65-F5344CB8AC3E}">
        <p14:creationId xmlns:p14="http://schemas.microsoft.com/office/powerpoint/2010/main" val="29544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9B219-4804-DE46-84C1-AE30CE07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of the art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CE387-897C-B74B-B040-CB44539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Autonomous</a:t>
            </a:r>
            <a:r>
              <a:rPr lang="fr-FR" dirty="0"/>
              <a:t> cars</a:t>
            </a:r>
          </a:p>
          <a:p>
            <a:r>
              <a:rPr lang="fr-FR" dirty="0"/>
              <a:t>Translation</a:t>
            </a:r>
          </a:p>
          <a:p>
            <a:r>
              <a:rPr lang="fr-FR" dirty="0"/>
              <a:t>Speech recognition (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subtitles</a:t>
            </a:r>
            <a:r>
              <a:rPr lang="fr-FR" dirty="0"/>
              <a:t>)</a:t>
            </a:r>
          </a:p>
          <a:p>
            <a:r>
              <a:rPr lang="fr-FR" dirty="0" err="1"/>
              <a:t>Scene</a:t>
            </a:r>
            <a:r>
              <a:rPr lang="fr-FR" dirty="0"/>
              <a:t> </a:t>
            </a:r>
            <a:r>
              <a:rPr lang="fr-FR" dirty="0" err="1"/>
              <a:t>labeling</a:t>
            </a:r>
            <a:endParaRPr lang="fr-FR" dirty="0"/>
          </a:p>
          <a:p>
            <a:r>
              <a:rPr lang="fr-FR" dirty="0"/>
              <a:t>Face </a:t>
            </a:r>
            <a:r>
              <a:rPr lang="fr-FR" dirty="0" err="1"/>
              <a:t>generation</a:t>
            </a:r>
            <a:endParaRPr lang="fr-FR" dirty="0"/>
          </a:p>
          <a:p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82463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6DAB7-1C74-484E-8DCA-BF29F38F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DB6FD9-484B-7B4F-8203-41E01EBD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: training data + </a:t>
            </a:r>
            <a:r>
              <a:rPr lang="fr-FR" dirty="0" err="1"/>
              <a:t>desired</a:t>
            </a:r>
            <a:r>
              <a:rPr lang="fr-FR" dirty="0"/>
              <a:t> output</a:t>
            </a:r>
          </a:p>
          <a:p>
            <a:endParaRPr lang="fr-FR" dirty="0"/>
          </a:p>
          <a:p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training data </a:t>
            </a:r>
            <a:r>
              <a:rPr lang="fr-FR" dirty="0" err="1"/>
              <a:t>only</a:t>
            </a:r>
            <a:endParaRPr lang="fr-FR" dirty="0"/>
          </a:p>
          <a:p>
            <a:endParaRPr lang="fr-FR" dirty="0"/>
          </a:p>
          <a:p>
            <a:r>
              <a:rPr lang="fr-FR" dirty="0"/>
              <a:t>Semi-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training data + </a:t>
            </a:r>
            <a:r>
              <a:rPr lang="fr-FR" dirty="0" err="1"/>
              <a:t>incomplete</a:t>
            </a:r>
            <a:r>
              <a:rPr lang="fr-FR" dirty="0"/>
              <a:t> output</a:t>
            </a:r>
          </a:p>
          <a:p>
            <a:endParaRPr lang="fr-FR" dirty="0"/>
          </a:p>
          <a:p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: </a:t>
            </a:r>
            <a:r>
              <a:rPr lang="fr-FR" dirty="0" err="1"/>
              <a:t>rewarding</a:t>
            </a:r>
            <a:r>
              <a:rPr lang="fr-FR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7778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7EB49-BEE0-2D43-B74E-891F9BD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B333-925A-5B46-9A54-32CA9005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Regression</a:t>
            </a:r>
            <a:r>
              <a:rPr lang="fr-FR" dirty="0"/>
              <a:t>: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f, </a:t>
            </a:r>
            <a:br>
              <a:rPr lang="fr-FR" dirty="0"/>
            </a:b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f(X) = Y</a:t>
            </a:r>
          </a:p>
          <a:p>
            <a:pPr marL="0" indent="0">
              <a:buNone/>
            </a:pP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Classification, </a:t>
            </a:r>
            <a:r>
              <a:rPr lang="fr-FR" dirty="0" err="1"/>
              <a:t>given</a:t>
            </a:r>
            <a:r>
              <a:rPr lang="fr-FR" dirty="0"/>
              <a:t> X and Y,</a:t>
            </a:r>
            <a:br>
              <a:rPr lang="fr-FR" dirty="0"/>
            </a:br>
            <a:r>
              <a:rPr lang="fr-FR" dirty="0" err="1"/>
              <a:t>find</a:t>
            </a:r>
            <a:r>
              <a:rPr lang="fr-FR" dirty="0"/>
              <a:t> the model to </a:t>
            </a:r>
            <a:r>
              <a:rPr lang="fr-FR" dirty="0" err="1"/>
              <a:t>classify</a:t>
            </a:r>
            <a:r>
              <a:rPr lang="fr-FR" dirty="0"/>
              <a:t> in a </a:t>
            </a:r>
            <a:r>
              <a:rPr lang="fr-FR" b="1" dirty="0" err="1"/>
              <a:t>discrete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br>
              <a:rPr lang="fr-FR" dirty="0"/>
            </a:br>
            <a:r>
              <a:rPr lang="fr-FR" dirty="0" err="1"/>
              <a:t>e.g</a:t>
            </a:r>
            <a:r>
              <a:rPr lang="fr-FR" dirty="0"/>
              <a:t>.: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person</a:t>
            </a:r>
            <a:r>
              <a:rPr lang="fr-FR" dirty="0"/>
              <a:t> a man or a </a:t>
            </a:r>
            <a:r>
              <a:rPr lang="fr-FR" dirty="0" err="1"/>
              <a:t>woman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4CDB9F-FF46-1C4D-9A4C-33A221A7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28" y="1235170"/>
            <a:ext cx="4590288" cy="303724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735190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692</Words>
  <Application>Microsoft Macintosh PowerPoint</Application>
  <PresentationFormat>Grand écran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INFO801</vt:lpstr>
      <vt:lpstr>What is machine learning?</vt:lpstr>
      <vt:lpstr>Présentation PowerPoint</vt:lpstr>
      <vt:lpstr>When is it useful ?</vt:lpstr>
      <vt:lpstr>A classic example: hand writing recognition</vt:lpstr>
      <vt:lpstr>More examples</vt:lpstr>
      <vt:lpstr>State of the art applications</vt:lpstr>
      <vt:lpstr>Types of learning</vt:lpstr>
      <vt:lpstr>Supervised Learning</vt:lpstr>
      <vt:lpstr>Supervised Learning</vt:lpstr>
      <vt:lpstr>Unsupervised Learning</vt:lpstr>
      <vt:lpstr>Reinforcement learning</vt:lpstr>
      <vt:lpstr>Machine learning is not new.</vt:lpstr>
      <vt:lpstr>Disclaimer</vt:lpstr>
      <vt:lpstr>In this course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INFO801</dc:title>
  <dc:creator>Microsoft Office User</dc:creator>
  <cp:lastModifiedBy>Thomas Vuillaume</cp:lastModifiedBy>
  <cp:revision>6</cp:revision>
  <dcterms:created xsi:type="dcterms:W3CDTF">2020-04-29T23:11:04Z</dcterms:created>
  <dcterms:modified xsi:type="dcterms:W3CDTF">2020-05-05T22:32:51Z</dcterms:modified>
</cp:coreProperties>
</file>